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57" r:id="rId14"/>
    <p:sldId id="270" r:id="rId15"/>
    <p:sldId id="271" r:id="rId16"/>
    <p:sldId id="273" r:id="rId17"/>
    <p:sldId id="272" r:id="rId18"/>
    <p:sldId id="258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D1E2-C2BD-43DA-ABAE-482ADCE2A054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8E522-42B8-4EF8-A697-E3376DEDF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Instrumental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Movements</a:t>
            </a:r>
            <a:endParaRPr lang="en-US" dirty="0"/>
          </a:p>
        </p:txBody>
      </p:sp>
      <p:pic>
        <p:nvPicPr>
          <p:cNvPr id="4" name="Content Placeholder 3" descr="Asymmetrical_stretch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219200"/>
            <a:ext cx="2000250" cy="1428750"/>
          </a:xfrm>
        </p:spPr>
      </p:pic>
      <p:sp>
        <p:nvSpPr>
          <p:cNvPr id="5" name="TextBox 4"/>
          <p:cNvSpPr txBox="1"/>
          <p:nvPr/>
        </p:nvSpPr>
        <p:spPr>
          <a:xfrm>
            <a:off x="685800" y="2895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Asymmetric stretching</a:t>
            </a:r>
            <a:endParaRPr lang="en-US" dirty="0"/>
          </a:p>
        </p:txBody>
      </p:sp>
      <p:pic>
        <p:nvPicPr>
          <p:cNvPr id="6" name="Picture 5" descr="Symmetrical_stretch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143000"/>
            <a:ext cx="2000250" cy="1428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Symmetric Stretching</a:t>
            </a:r>
            <a:endParaRPr lang="en-US" dirty="0"/>
          </a:p>
        </p:txBody>
      </p:sp>
      <p:pic>
        <p:nvPicPr>
          <p:cNvPr id="8" name="Picture 7" descr="Scissorin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1295400"/>
            <a:ext cx="2000250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1800" y="2895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Scissoring</a:t>
            </a:r>
            <a:endParaRPr lang="en-US" dirty="0"/>
          </a:p>
        </p:txBody>
      </p:sp>
      <p:pic>
        <p:nvPicPr>
          <p:cNvPr id="10" name="Picture 9" descr="Modo_rotaca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3886200"/>
            <a:ext cx="2000250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43000" y="5562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Rocking</a:t>
            </a:r>
            <a:endParaRPr lang="en-US" dirty="0"/>
          </a:p>
        </p:txBody>
      </p:sp>
      <p:pic>
        <p:nvPicPr>
          <p:cNvPr id="12" name="Picture 11" descr="Twistin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3962400"/>
            <a:ext cx="2000250" cy="1428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38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Twisting</a:t>
            </a:r>
            <a:endParaRPr lang="en-US" dirty="0"/>
          </a:p>
        </p:txBody>
      </p:sp>
      <p:pic>
        <p:nvPicPr>
          <p:cNvPr id="14" name="Picture 13" descr="Wagging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24600" y="3962400"/>
            <a:ext cx="2000250" cy="14287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0" y="571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Wagging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Absorption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Typical detectors measure the absorbance in the 1000-4000 cm</a:t>
            </a:r>
            <a:r>
              <a:rPr lang="en-US" baseline="30000" dirty="0" smtClean="0"/>
              <a:t>-1</a:t>
            </a:r>
            <a:r>
              <a:rPr lang="en-US" dirty="0" smtClean="0"/>
              <a:t> range (called </a:t>
            </a:r>
            <a:r>
              <a:rPr lang="en-US" dirty="0" err="1" smtClean="0"/>
              <a:t>wavenumbers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</a:t>
            </a:r>
            <a:r>
              <a:rPr lang="en-US" dirty="0" smtClean="0"/>
              <a:t> = 1/</a:t>
            </a:r>
            <a:r>
              <a:rPr lang="el-GR" dirty="0" smtClean="0"/>
              <a:t>λ</a:t>
            </a:r>
            <a:r>
              <a:rPr lang="en-US" dirty="0" smtClean="0"/>
              <a:t> or the number of wavelengths per distance.</a:t>
            </a:r>
          </a:p>
          <a:p>
            <a:r>
              <a:rPr lang="en-US" dirty="0" smtClean="0"/>
              <a:t>Wavelengths would be in the 2000 – 20000nm range.</a:t>
            </a:r>
          </a:p>
          <a:p>
            <a:r>
              <a:rPr lang="en-US" dirty="0" smtClean="0"/>
              <a:t>Functional groups and double bonds have distinct locations and shapes on the spectrograph that makes them easier to pick out.</a:t>
            </a:r>
          </a:p>
          <a:p>
            <a:r>
              <a:rPr lang="en-US" dirty="0" smtClean="0"/>
              <a:t>Interaction with other parts of the molecule further complicates the exactness.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286000"/>
            <a:ext cx="152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Functional group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839200" cy="556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029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OH bonds tend to have large and broad absorbencies.</a:t>
            </a:r>
          </a:p>
          <a:p>
            <a:r>
              <a:rPr lang="en-US" sz="2400" dirty="0" smtClean="0"/>
              <a:t>Double bonds tend to be sharp spikes</a:t>
            </a:r>
          </a:p>
          <a:p>
            <a:r>
              <a:rPr lang="en-US" sz="2400" dirty="0" smtClean="0"/>
              <a:t>Below 1500 is called the fingerprint region and is tough to identify particulars alone.</a:t>
            </a:r>
            <a:endParaRPr lang="en-US" sz="2400" dirty="0"/>
          </a:p>
        </p:txBody>
      </p:sp>
      <p:pic>
        <p:nvPicPr>
          <p:cNvPr id="6" name="Picture 5" descr="ir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008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of Morphine</a:t>
            </a:r>
            <a:endParaRPr lang="en-US" dirty="0"/>
          </a:p>
        </p:txBody>
      </p:sp>
      <p:pic>
        <p:nvPicPr>
          <p:cNvPr id="4" name="Content Placeholder 3" descr="morphin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8000999" cy="4525963"/>
          </a:xfrm>
        </p:spPr>
      </p:pic>
      <p:pic>
        <p:nvPicPr>
          <p:cNvPr id="5" name="Picture 4" descr="590px-Morphine-2D-skele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2057400" cy="1984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UV-Vis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/>
              <a:t>Deals with absorption of visible and near UV light.</a:t>
            </a:r>
          </a:p>
          <a:p>
            <a:r>
              <a:rPr lang="en-US" dirty="0" smtClean="0"/>
              <a:t>Causes electrons to transition to higher energy levels.</a:t>
            </a:r>
          </a:p>
          <a:p>
            <a:r>
              <a:rPr lang="en-US" dirty="0" smtClean="0"/>
              <a:t>Energy is absorbed when those transitions occur.</a:t>
            </a:r>
          </a:p>
          <a:p>
            <a:r>
              <a:rPr lang="en-US" dirty="0" smtClean="0"/>
              <a:t>Can be used for metals, biological macromolecules, and conjugated organic compounds.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dirty="0" smtClean="0"/>
              <a:t>Works by breaking the molecules up into fragments of varying masses.</a:t>
            </a:r>
          </a:p>
          <a:p>
            <a:r>
              <a:rPr lang="en-US" dirty="0" smtClean="0"/>
              <a:t>Fragments are ionized (</a:t>
            </a:r>
            <a:r>
              <a:rPr lang="en-US" dirty="0" err="1" smtClean="0"/>
              <a:t>carbocations</a:t>
            </a:r>
            <a:r>
              <a:rPr lang="en-US" dirty="0" smtClean="0"/>
              <a:t>) at the injection site.</a:t>
            </a:r>
          </a:p>
          <a:p>
            <a:r>
              <a:rPr lang="en-US" dirty="0" smtClean="0"/>
              <a:t>Fragments pass through a </a:t>
            </a:r>
            <a:r>
              <a:rPr lang="en-US" dirty="0" err="1" smtClean="0"/>
              <a:t>quadrapole</a:t>
            </a:r>
            <a:r>
              <a:rPr lang="en-US" dirty="0" smtClean="0"/>
              <a:t> which changes in frequency causing ions to oscillate while passing through.</a:t>
            </a:r>
          </a:p>
          <a:p>
            <a:r>
              <a:rPr lang="en-US" dirty="0" smtClean="0"/>
              <a:t>Different mass ions will be more or less effected.</a:t>
            </a:r>
          </a:p>
          <a:p>
            <a:r>
              <a:rPr lang="en-US" dirty="0" smtClean="0"/>
              <a:t>At each resonance frequency a specific ion will pass through.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The mass spectrometer changes the frequency so only one mass ion will pass through at a time.</a:t>
            </a:r>
          </a:p>
          <a:p>
            <a:r>
              <a:rPr lang="en-US" dirty="0" smtClean="0"/>
              <a:t>As each ion passes through it gets detected at the other end.</a:t>
            </a:r>
          </a:p>
          <a:p>
            <a:r>
              <a:rPr lang="en-US" dirty="0" smtClean="0"/>
              <a:t>Each fragment can then be determined by its mass, and the largest fragments can be use to determine the molar mass of the compound.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Quadrapole</a:t>
            </a:r>
            <a:r>
              <a:rPr lang="en-US" dirty="0" smtClean="0"/>
              <a:t> Mass Spec</a:t>
            </a:r>
            <a:endParaRPr lang="en-US" dirty="0"/>
          </a:p>
        </p:txBody>
      </p:sp>
      <p:pic>
        <p:nvPicPr>
          <p:cNvPr id="4" name="Content Placeholder 3" descr="mass spe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8392" y="1600200"/>
            <a:ext cx="6047216" cy="452596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Spectrograph</a:t>
            </a:r>
            <a:endParaRPr lang="en-US" dirty="0"/>
          </a:p>
        </p:txBody>
      </p:sp>
      <p:pic>
        <p:nvPicPr>
          <p:cNvPr id="9" name="Picture 8" descr="msbno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84836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Nuclear Magnetic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NMR uses magnetic fields to cause nuclei of atoms to resonate.</a:t>
            </a:r>
          </a:p>
          <a:p>
            <a:r>
              <a:rPr lang="en-US" dirty="0" smtClean="0"/>
              <a:t>Different nuclei will absorb and release photons at different energies which enables detection.</a:t>
            </a:r>
          </a:p>
          <a:p>
            <a:r>
              <a:rPr lang="en-US" dirty="0" smtClean="0"/>
              <a:t>Electrons also create magnetic fields that shield the nucleus.</a:t>
            </a:r>
          </a:p>
          <a:p>
            <a:r>
              <a:rPr lang="en-US" dirty="0" smtClean="0"/>
              <a:t>This shielding causes changes in the resonance energies of the nuclei which is related to electron density.</a:t>
            </a:r>
          </a:p>
          <a:p>
            <a:r>
              <a:rPr lang="en-US" dirty="0" smtClean="0"/>
              <a:t>Can help determine the structure of complex molecules.</a:t>
            </a:r>
          </a:p>
          <a:p>
            <a:r>
              <a:rPr lang="en-US" dirty="0" smtClean="0"/>
              <a:t>Usually focused on hydrogen nuclei.</a:t>
            </a:r>
          </a:p>
          <a:p>
            <a:r>
              <a:rPr lang="en-US" dirty="0" smtClean="0"/>
              <a:t>Does not destroy the sample.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 smtClean="0"/>
          </a:p>
          <a:p>
            <a:r>
              <a:rPr lang="en-US" dirty="0" smtClean="0"/>
              <a:t>GC – Gas Chromatography</a:t>
            </a:r>
          </a:p>
          <a:p>
            <a:r>
              <a:rPr lang="en-US" dirty="0" smtClean="0"/>
              <a:t>HPLC- High </a:t>
            </a:r>
            <a:r>
              <a:rPr lang="en-US" dirty="0" smtClean="0"/>
              <a:t>Performance </a:t>
            </a:r>
            <a:r>
              <a:rPr lang="en-US" dirty="0" smtClean="0"/>
              <a:t>Liquid Chromatography</a:t>
            </a:r>
          </a:p>
          <a:p>
            <a:r>
              <a:rPr lang="en-US" dirty="0" smtClean="0"/>
              <a:t>IR – Infrared Spectroscopy</a:t>
            </a:r>
          </a:p>
          <a:p>
            <a:r>
              <a:rPr lang="en-US" dirty="0" smtClean="0"/>
              <a:t>UV-Vis Spectroscopy</a:t>
            </a:r>
          </a:p>
          <a:p>
            <a:r>
              <a:rPr lang="en-US" dirty="0" smtClean="0"/>
              <a:t>MS – Mass Spectrometry</a:t>
            </a:r>
          </a:p>
          <a:p>
            <a:r>
              <a:rPr lang="en-US" dirty="0" smtClean="0"/>
              <a:t>NMR – Nuclear Magnetic Resonance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ylbenzene_NM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451681"/>
            <a:ext cx="5791200" cy="39546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/>
          <a:lstStyle/>
          <a:p>
            <a:r>
              <a:rPr lang="en-US" dirty="0" smtClean="0"/>
              <a:t>Chromatography is a method of separating mixtures by their attraction to a stationary phase.</a:t>
            </a:r>
          </a:p>
          <a:p>
            <a:r>
              <a:rPr lang="en-US" dirty="0" smtClean="0"/>
              <a:t>The Stationary phase is chosen due to its polarity.</a:t>
            </a:r>
          </a:p>
          <a:p>
            <a:r>
              <a:rPr lang="en-US" dirty="0" smtClean="0"/>
              <a:t>The mixture to be separated is dissolved in a substance or carried by a substance that helps it travel past the stationary phase.</a:t>
            </a:r>
          </a:p>
          <a:p>
            <a:r>
              <a:rPr lang="en-US" dirty="0" smtClean="0"/>
              <a:t>The solvent is called the mobile phase.</a:t>
            </a:r>
          </a:p>
          <a:p>
            <a:r>
              <a:rPr lang="en-US" dirty="0" smtClean="0"/>
              <a:t>As the solvent travels, the parts of the mixture that are more attracted to the stationary phase move slower than the parts that are less attracted.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pic>
        <p:nvPicPr>
          <p:cNvPr id="4" name="Content Placeholder 3" descr="Paper chromatograph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3352800" cy="406780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done with drugs, inks, dyes, etc.</a:t>
            </a:r>
          </a:p>
          <a:p>
            <a:r>
              <a:rPr lang="en-US" dirty="0" smtClean="0"/>
              <a:t>Mobile phase is usually an organic solvent like methanol, hexane, or carbon tetrachloride.</a:t>
            </a:r>
          </a:p>
          <a:p>
            <a:r>
              <a:rPr lang="en-US" dirty="0" smtClean="0"/>
              <a:t>Stationary phase can be paper or a chromatography “plate.”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Chromatography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Sample is injected into a port and mixed with a carrier gas. (could be nitrogen or helium)</a:t>
            </a:r>
          </a:p>
          <a:p>
            <a:r>
              <a:rPr lang="en-US" dirty="0" smtClean="0"/>
              <a:t>Gas is heated by an oven and runs through a very long coiled silica column that contains the stationary phase. </a:t>
            </a:r>
          </a:p>
          <a:p>
            <a:r>
              <a:rPr lang="en-US" dirty="0" smtClean="0"/>
              <a:t>Gas comes out the other end and the parts of the mixture go through a detector (flame or electric) which determines when they have arrived.</a:t>
            </a:r>
          </a:p>
          <a:p>
            <a:r>
              <a:rPr lang="en-US" dirty="0" smtClean="0"/>
              <a:t>The retention time (how long inside the column) is used to identify the parts.</a:t>
            </a:r>
          </a:p>
          <a:p>
            <a:r>
              <a:rPr lang="en-US" dirty="0" smtClean="0"/>
              <a:t>Now just used to separate the components before entering a Mass Spec or IR.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G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8305800" cy="522208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Chromatograph</a:t>
            </a:r>
            <a:endParaRPr lang="en-US" dirty="0"/>
          </a:p>
        </p:txBody>
      </p:sp>
      <p:pic>
        <p:nvPicPr>
          <p:cNvPr id="4" name="Content Placeholder 3" descr="GC pri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4649404" cy="38100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 only identifies, but by integrating under the curve you can determine quantities present in the mixture as well.</a:t>
            </a:r>
          </a:p>
          <a:p>
            <a:r>
              <a:rPr lang="en-US" dirty="0" smtClean="0"/>
              <a:t>Used to do it by hand, computers are wonderful!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/>
              <a:t>A column is created with a packed stationary phase made up of tiny granules.</a:t>
            </a:r>
          </a:p>
          <a:p>
            <a:r>
              <a:rPr lang="en-US" dirty="0" smtClean="0"/>
              <a:t>The mixture is dissolved in a solvent like water methanol, </a:t>
            </a:r>
            <a:r>
              <a:rPr lang="en-US" dirty="0" err="1" smtClean="0"/>
              <a:t>acetonitrile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Instead of letting gravity pull the liquid through, it is put under high pressure anywhere from 50 – 1000 atmospheres.</a:t>
            </a:r>
          </a:p>
          <a:p>
            <a:r>
              <a:rPr lang="en-US" dirty="0" smtClean="0"/>
              <a:t>Also used as a separator before passing the mixture through another detector.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IR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r>
              <a:rPr lang="en-US" dirty="0" smtClean="0"/>
              <a:t>When infrared radiation is absorbed by a molecule, it causes the bonds to bend and stretch.</a:t>
            </a:r>
          </a:p>
          <a:p>
            <a:r>
              <a:rPr lang="en-US" dirty="0" smtClean="0"/>
              <a:t>This energy is absorbed by the molecule and transferred to kinetic energy, so an absorption spectrum can be created.</a:t>
            </a:r>
          </a:p>
          <a:p>
            <a:r>
              <a:rPr lang="en-US" dirty="0" smtClean="0"/>
              <a:t>Different bonds absorb at different wavelengths and in different amounts, so it is possible to identify each substance by its unique spectrum.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787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Instrumental Analysis</vt:lpstr>
      <vt:lpstr>Instrumentation</vt:lpstr>
      <vt:lpstr>Chromatography</vt:lpstr>
      <vt:lpstr>Paper Chromatography</vt:lpstr>
      <vt:lpstr>Gas Chromatography</vt:lpstr>
      <vt:lpstr>Slide 6</vt:lpstr>
      <vt:lpstr>Chromatograph</vt:lpstr>
      <vt:lpstr>HPLC</vt:lpstr>
      <vt:lpstr>IR Spectroscopy</vt:lpstr>
      <vt:lpstr>Movements</vt:lpstr>
      <vt:lpstr>Absorption Regions</vt:lpstr>
      <vt:lpstr>Functional group absorption</vt:lpstr>
      <vt:lpstr>IR of Morphine</vt:lpstr>
      <vt:lpstr>UV-Vis Spectroscopy</vt:lpstr>
      <vt:lpstr>Mass Spectroscopy</vt:lpstr>
      <vt:lpstr>Mass Spectroscopy</vt:lpstr>
      <vt:lpstr>Quadrapole Mass Spec</vt:lpstr>
      <vt:lpstr>Mass Spectrograph</vt:lpstr>
      <vt:lpstr>Nuclear Magnetic Resonance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23</cp:revision>
  <dcterms:created xsi:type="dcterms:W3CDTF">2012-05-02T02:36:43Z</dcterms:created>
  <dcterms:modified xsi:type="dcterms:W3CDTF">2013-03-12T02:45:32Z</dcterms:modified>
</cp:coreProperties>
</file>